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5" r:id="rId3"/>
    <p:sldId id="296" r:id="rId4"/>
    <p:sldId id="297" r:id="rId5"/>
    <p:sldId id="333" r:id="rId6"/>
    <p:sldId id="300" r:id="rId7"/>
    <p:sldId id="337" r:id="rId8"/>
    <p:sldId id="301" r:id="rId9"/>
    <p:sldId id="286" r:id="rId10"/>
    <p:sldId id="353" r:id="rId11"/>
    <p:sldId id="288" r:id="rId12"/>
    <p:sldId id="289" r:id="rId13"/>
    <p:sldId id="290" r:id="rId14"/>
    <p:sldId id="291" r:id="rId15"/>
    <p:sldId id="292" r:id="rId16"/>
    <p:sldId id="293" r:id="rId17"/>
    <p:sldId id="294" r:id="rId18"/>
    <p:sldId id="328" r:id="rId19"/>
    <p:sldId id="331" r:id="rId20"/>
    <p:sldId id="329" r:id="rId21"/>
    <p:sldId id="281" r:id="rId22"/>
    <p:sldId id="282" r:id="rId23"/>
    <p:sldId id="284" r:id="rId24"/>
    <p:sldId id="303" r:id="rId25"/>
    <p:sldId id="305" r:id="rId26"/>
    <p:sldId id="307" r:id="rId27"/>
    <p:sldId id="316" r:id="rId28"/>
    <p:sldId id="308" r:id="rId29"/>
    <p:sldId id="309" r:id="rId30"/>
    <p:sldId id="310" r:id="rId31"/>
    <p:sldId id="311" r:id="rId32"/>
    <p:sldId id="313" r:id="rId33"/>
    <p:sldId id="314" r:id="rId34"/>
    <p:sldId id="315" r:id="rId35"/>
    <p:sldId id="318" r:id="rId36"/>
    <p:sldId id="321" r:id="rId37"/>
    <p:sldId id="319" r:id="rId38"/>
    <p:sldId id="320" r:id="rId39"/>
    <p:sldId id="322" r:id="rId40"/>
    <p:sldId id="323" r:id="rId41"/>
    <p:sldId id="272" r:id="rId42"/>
    <p:sldId id="357" r:id="rId43"/>
    <p:sldId id="350" r:id="rId44"/>
    <p:sldId id="358" r:id="rId45"/>
    <p:sldId id="355" r:id="rId46"/>
    <p:sldId id="348" r:id="rId47"/>
    <p:sldId id="346" r:id="rId48"/>
    <p:sldId id="339" r:id="rId49"/>
    <p:sldId id="340" r:id="rId50"/>
    <p:sldId id="341" r:id="rId51"/>
    <p:sldId id="344" r:id="rId52"/>
    <p:sldId id="345" r:id="rId53"/>
    <p:sldId id="364" r:id="rId54"/>
    <p:sldId id="366" r:id="rId55"/>
    <p:sldId id="335" r:id="rId56"/>
    <p:sldId id="359" r:id="rId57"/>
    <p:sldId id="360" r:id="rId58"/>
    <p:sldId id="361" r:id="rId59"/>
    <p:sldId id="362" r:id="rId60"/>
    <p:sldId id="356" r:id="rId61"/>
    <p:sldId id="276" r:id="rId6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914E7-30BA-403E-BE09-0391CCFD4289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346E3-EA4A-424C-8F63-7DDEC6B584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914E7-30BA-403E-BE09-0391CCFD4289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346E3-EA4A-424C-8F63-7DDEC6B584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914E7-30BA-403E-BE09-0391CCFD4289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346E3-EA4A-424C-8F63-7DDEC6B584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914E7-30BA-403E-BE09-0391CCFD4289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346E3-EA4A-424C-8F63-7DDEC6B584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914E7-30BA-403E-BE09-0391CCFD4289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346E3-EA4A-424C-8F63-7DDEC6B584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914E7-30BA-403E-BE09-0391CCFD4289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346E3-EA4A-424C-8F63-7DDEC6B584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914E7-30BA-403E-BE09-0391CCFD4289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346E3-EA4A-424C-8F63-7DDEC6B584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914E7-30BA-403E-BE09-0391CCFD4289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346E3-EA4A-424C-8F63-7DDEC6B584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914E7-30BA-403E-BE09-0391CCFD4289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346E3-EA4A-424C-8F63-7DDEC6B584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914E7-30BA-403E-BE09-0391CCFD4289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346E3-EA4A-424C-8F63-7DDEC6B584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914E7-30BA-403E-BE09-0391CCFD4289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346E3-EA4A-424C-8F63-7DDEC6B584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5613" y="273050"/>
            <a:ext cx="8226425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5613" y="1598613"/>
            <a:ext cx="4037012" cy="44973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5025" y="1598613"/>
            <a:ext cx="4037013" cy="44973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A37188-DC86-43E8-A9F3-8CA20D6B55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6914E7-30BA-403E-BE09-0391CCFD4289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2346E3-EA4A-424C-8F63-7DDEC6B584A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3195786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Урок по обществознанию</a:t>
            </a:r>
            <a:br>
              <a:rPr lang="ru-RU" b="1" dirty="0" smtClean="0"/>
            </a:br>
            <a:r>
              <a:rPr lang="ru-RU" b="1" dirty="0" smtClean="0"/>
              <a:t> в 11 классе</a:t>
            </a:r>
            <a:r>
              <a:rPr lang="ru-RU" b="1" dirty="0" smtClean="0">
                <a:solidFill>
                  <a:srgbClr val="C00000"/>
                </a:solidFill>
              </a:rPr>
              <a:t/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sz="6000" b="1" dirty="0" smtClean="0">
                <a:solidFill>
                  <a:srgbClr val="C00000"/>
                </a:solidFill>
              </a:rPr>
              <a:t>«Свобода и необходимость в деятельности человека»</a:t>
            </a:r>
            <a:endParaRPr lang="ru-RU" sz="6000" b="1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581128"/>
            <a:ext cx="6400800" cy="1057672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Учитель: Смирнов В.Н.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611560" y="1651468"/>
            <a:ext cx="8208912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Цель: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изучение и анализ различных смыслов понятия «свобода» и создание модели свободного общества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23528" y="514478"/>
            <a:ext cx="864096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                             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Задачи: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образовательная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получить новые знания по теме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“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Свобода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”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;развить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общеучебные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умения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работать с дополнительной литературой, грамотное владеть устной, монологической и диалогической речью; уметь работать коллективно; выбирать рациональные способы выполнения работы.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развивающая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развить мышление учащихся,   умение владеть основными мыслительными операциями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анализом, синтезом, обобщением и т. д.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воспитательная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формировать нравственные представления о свободе, человеческом выборе свободы деятельности и поведения; воспитать критическое отношение к своему поведению и уважение к закону.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ds02.infourok.ru/uploads/ex/0d76/0003072d-ab531a3e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http://lusana.ru/files/5230/573/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196752"/>
            <a:ext cx="5457825" cy="4095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971600" y="285130"/>
            <a:ext cx="7344816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Ты называешь себя свободным.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Свободным от чего и свободным для чего?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Ф. Ницше, нем. философ втор. пол.</a:t>
            </a: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ru-RU" sz="4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XIX</a:t>
            </a: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ru-RU" sz="4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в.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467544" y="1021686"/>
            <a:ext cx="8424936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Что 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такое 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свобода?</a:t>
            </a: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Как</a:t>
            </a:r>
            <a:r>
              <a:rPr kumimoji="0" lang="ru-RU" sz="4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распорядиться 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свободой, 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если 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ее 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много?</a:t>
            </a: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</a:t>
            </a:r>
            <a:r>
              <a:rPr lang="ru-RU" sz="4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аковы 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рамки 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свободы?</a:t>
            </a: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</a:t>
            </a:r>
            <a:r>
              <a:rPr lang="ru-RU" sz="4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сть 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ли абсолютная 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свобода?</a:t>
            </a: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 Ч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 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значит быть 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свободным?</a:t>
            </a: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467544" y="260648"/>
          <a:ext cx="8208912" cy="6264697"/>
        </p:xfrm>
        <a:graphic>
          <a:graphicData uri="http://schemas.openxmlformats.org/drawingml/2006/table">
            <a:tbl>
              <a:tblPr/>
              <a:tblGrid>
                <a:gridCol w="2746337"/>
                <a:gridCol w="5462575"/>
              </a:tblGrid>
              <a:tr h="8352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1800" b="1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1800" b="1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800" b="1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Имя философа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1800" b="1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Отношение к свободе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352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1800" b="1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Сократ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1800" b="1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«Человеческая свобода состоит в том, чтобы поступать наилучшим образом»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352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1800" b="1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Аристотель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1800" b="1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Обосновал понимание свободы как свободы воли, свободы отдельного человека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352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1800" b="1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М.Лютер, Ж. Кальвин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1800" b="1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Учение о предопределении свободы нет, т.к. все предопределено Богом.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352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1800" b="1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Вольтер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1800" b="1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«Свобода состоит в том, чтобы зависеть только от законов»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2529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1800" b="1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Ш. Монтескье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1800" b="1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«Свобода есть право делать все, что дозволено законами» (эта формула определяет отношение между человеком и государством)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352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1800" b="1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Б. Спиноза, Гегель, Энгельс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1800" b="1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«Свобода есть осознанная необходимость»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http://900igr.net/up/datas/69078/0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323528" y="97848"/>
            <a:ext cx="8136904" cy="6986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</a:t>
            </a:r>
            <a:r>
              <a:rPr kumimoji="0" lang="ru-RU" sz="28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Пословицы</a:t>
            </a:r>
            <a:endParaRPr kumimoji="0" lang="ru-RU" sz="28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«Наши народы не отдадут свободы»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«Свободный человек ничего не боится»,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«Нам свобода, господам петля»,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«За свободу для народа Ленину спасибо»,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«Свобода дороже всего» (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удм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.),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«Хорошо свободному и под кустом жить (лит.)»,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«Выбор всегда один: свобода или смерть. (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осет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.)»,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«Вольному воля- спасенному рай»,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«Воля портит, а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неволя-учит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»,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«Воля заносит в неволю»,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« Дай себе волю, заведет тебя в лихую долю»,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«Своя волюшка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раздолюшка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». 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В ПЕРВОБЫТНОМ ОБЩЕСТВЕ человек не был свободен ни в отношении природы, ни в отношени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764704"/>
            <a:ext cx="6858000" cy="51435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РАБОВЛАДЕЛЬЧЕСКОЕ ОБЩЕСТВО Общество состоит из рабовладельцев, свободных земледельцев и рабов. Каждый из этих слоёв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980728"/>
            <a:ext cx="6858000" cy="51435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РАБЫ – СВОБОДНЫ? Рабы – это вещи, это «говорящие орудия труда» . Их можн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908720"/>
            <a:ext cx="6858000" cy="51435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ФЕОДАЛЬНОЕ ОБЩЕСТВО Крестьянин имеет возможность пользоваться землёй, орудиями труда, торговать излишками продукции. У нег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76672"/>
            <a:ext cx="6858000" cy="51435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ФЕОДАЛЬНОЕ ОБЩЕСТВО Свобода феодала также ограничена церковью, которая угрожает инквизицией, не взирающей на сословны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548680"/>
            <a:ext cx="6858000" cy="51435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КАПИТАЛИСТИЧЕСКОЕ ОБЩЕСТВО человек становится свободен в рамках существующих законов и правовых норм. Провозглашён принцип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548680"/>
            <a:ext cx="6858000" cy="51435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ХХ ВЕК – НОВЫЙ ЭТАП В РАЗВИТИИ ПРИНЦИПА СВОБОДЫ. На одном полюсе – фашизм,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548680"/>
            <a:ext cx="6858000" cy="51435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dirty="0" smtClean="0"/>
              <a:t>Н.Бердяев считал, что </a:t>
            </a:r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3924300" y="1598613"/>
            <a:ext cx="4757738" cy="4497387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i="1" dirty="0" smtClean="0"/>
              <a:t>По-настоящему любит свободу тот, кто утверждает ее для другого</a:t>
            </a:r>
            <a:r>
              <a:rPr lang="ru-RU" sz="2800" i="1" dirty="0" smtClean="0"/>
              <a:t>.</a:t>
            </a:r>
            <a:r>
              <a:rPr lang="ru-RU" sz="2800" dirty="0" smtClean="0"/>
              <a:t> </a:t>
            </a:r>
          </a:p>
        </p:txBody>
      </p:sp>
      <p:pic>
        <p:nvPicPr>
          <p:cNvPr id="9220" name="Picture 6" descr="Н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00113" y="1773238"/>
            <a:ext cx="2879725" cy="40322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549275"/>
            <a:ext cx="8226425" cy="5040313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dirty="0" smtClean="0"/>
              <a:t>Фрагмент 1: из произведения Н. А. Бердяева «Смысл творчества. Опыт оправдания человека». (Николай Александрович Бердяев (1874—1948) — русский философ, в молодые годы увлекался марксизмом, затем перешел на позиции христианства. В 1922 г. вместе с группой философов был выслан из Советской России.</a:t>
            </a:r>
          </a:p>
          <a:p>
            <a:pPr eaLnBrk="1" hangingPunct="1">
              <a:defRPr/>
            </a:pPr>
            <a:endParaRPr lang="ru-RU" sz="3600" b="1" dirty="0" smtClean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sz="4000" dirty="0" smtClean="0"/>
              <a:t>Вопросы и задания к тексту</a:t>
            </a:r>
            <a:br>
              <a:rPr lang="ru-RU" sz="4000" dirty="0" smtClean="0"/>
            </a:br>
            <a:endParaRPr lang="ru-RU" sz="4000" b="1" i="1" dirty="0" smtClean="0">
              <a:effectLst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613" y="1598613"/>
            <a:ext cx="8226425" cy="4422775"/>
          </a:xfrm>
        </p:spPr>
        <p:txBody>
          <a:bodyPr/>
          <a:lstStyle/>
          <a:p>
            <a:pPr>
              <a:defRPr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1. Разделяете ли вы вывод Бердяева о противоречивости природы человека?</a:t>
            </a:r>
          </a:p>
          <a:p>
            <a:pPr>
              <a:defRPr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2. В чем, на ваш взгляд, проявляется «царственная свобода» человека?</a:t>
            </a:r>
          </a:p>
          <a:p>
            <a:pPr>
              <a:defRPr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3. Что свидетельствует о его «рабской зависимости»?</a:t>
            </a:r>
          </a:p>
          <a:p>
            <a:pPr>
              <a:lnSpc>
                <a:spcPct val="90000"/>
              </a:lnSpc>
              <a:defRPr/>
            </a:pPr>
            <a:endParaRPr lang="ru-RU" sz="2400" dirty="0" smtClean="0">
              <a:effectLst/>
            </a:endParaRPr>
          </a:p>
        </p:txBody>
      </p:sp>
      <p:pic>
        <p:nvPicPr>
          <p:cNvPr id="16388" name="Picture 6" descr="BD20656_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213" y="5734050"/>
            <a:ext cx="34290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https://image.jimcdn.com/app/cms/image/transf/none/path/s8700de636cf2e67e/image/i2690fac3db36d1dd/version/1437933528/ima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1124744"/>
            <a:ext cx="4857750" cy="40862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ttp://900igr.net/up/datas/93450/0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-17140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ttp://mypresentation.ru/documents_2/20e2c63fd72785db516cda99a5a96c45/img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332656"/>
            <a:ext cx="7620000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rhivurokov.ru/kopilka/uploads/user_file_544a3a9012d70/img_user_file_544a3a9012d70_1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556792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http://900igr.net/datas/pravo/Prava-i-svobody-cheloveka-i-grazhdanina/0083-083-Osnovnye-rossijskie-dokumenty-o-pravakh-chelove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3408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http://images.myshared.ru/6/641040/slide_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http://900igr.net/up/datas/252413/0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https://fs00.infourok.ru/images/doc/180/206162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http://images.myshared.ru/4/181361/slide_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764704"/>
            <a:ext cx="7620000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https://cf.ppt-online.org/files/slide/k/kcxBjewpZyMnW2RHS9g8q54b7Co1A0Em6VKzrX/slide-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4544" y="-457200"/>
            <a:ext cx="9753600" cy="7315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https://ds02.infourok.ru/uploads/ex/11be/000568ed-578e9f34/img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https://ds03.infourok.ru/uploads/ex/0219/0001fde8-3a250b01/3/hello_html_6b2cf4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04664"/>
            <a:ext cx="7620000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https://ds04.infourok.ru/uploads/ex/072e/00086b9d-d037fa40/img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http://images.myshared.ru/7/812909/slide_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https://arhivurokov.ru/multiurok/1/1/c/11ce31f196bcb2f79f495a5ab1a5218ff51bc142/img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836712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https://ds04.infourok.ru/uploads/ex/1170/0000c137-475c73e0/3/img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http://900igr.net/up/datas/194104/0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https://ds02.infourok.ru/uploads/ex/12cf/000619c6-62e67fbd/img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https://previews.123rf.com/images/funniefarm5/funniefarm51208/funniefarm5120802446/15039378-American-Flag-flying-bald-Eagle-statue-of-liberty-montage-Stock-Phot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0"/>
            <a:ext cx="8964488" cy="66198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http://images.myshared.ru/15/1017761/slide_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7620000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Сфера жизни Пример проявления свободы Политическая свобода избирать, устанавливать законы, участвовать в выборах, в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620688"/>
            <a:ext cx="6858000" cy="51435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https://ds04.infourok.ru/uploads/ex/0495/00087c8c-e0a79ede/img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692696"/>
            <a:ext cx="799288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Составьте кластер на тему: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«Свобода»</a:t>
            </a:r>
          </a:p>
          <a:p>
            <a:endParaRPr lang="ru-RU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Свобода 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независимость 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самостоятельность 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жизнь 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возможность 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простор 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выбор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действий 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осуществление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планов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свободомыслие 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lusana.ru/files/5230/573/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052736"/>
            <a:ext cx="5457825" cy="4095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rhivurokov.ru/kopilka/uploads/user_file_5652be57e6bb9/img_user_file_5652be57e6bb9_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980728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764704"/>
            <a:ext cx="806489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 </a:t>
            </a:r>
          </a:p>
          <a:p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Кластер к слову ответственность</a:t>
            </a: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Ответственность </a:t>
            </a:r>
            <a:endParaRPr lang="ru-RU" sz="3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чувство долга </a:t>
            </a:r>
            <a:endParaRPr lang="ru-RU" sz="3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совесть </a:t>
            </a:r>
            <a:endParaRPr lang="ru-RU" sz="3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умение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осуществлять самоконтроль</a:t>
            </a: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умение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управлять собой  </a:t>
            </a:r>
            <a:endParaRPr lang="ru-RU" sz="3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выбор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нравственной позиции </a:t>
            </a:r>
            <a:endParaRPr lang="ru-RU" sz="3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Соблюдение законов</a:t>
            </a:r>
            <a:endParaRPr lang="ru-RU" sz="36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620688"/>
            <a:ext cx="424847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Свобода неразрывно связывается с понятием ответственность </a:t>
            </a:r>
          </a:p>
          <a:p>
            <a:r>
              <a:rPr lang="ru-RU" dirty="0" smtClean="0"/>
              <a:t>• </a:t>
            </a:r>
            <a:r>
              <a:rPr lang="ru-RU" b="1" dirty="0" smtClean="0"/>
              <a:t>Ответственность за совершаемые поступки. </a:t>
            </a:r>
          </a:p>
          <a:p>
            <a:r>
              <a:rPr lang="ru-RU" dirty="0" smtClean="0"/>
              <a:t>• </a:t>
            </a:r>
            <a:r>
              <a:rPr lang="ru-RU" b="1" dirty="0" smtClean="0"/>
              <a:t>Ответственность как способность признать последствия своих поступков. </a:t>
            </a:r>
          </a:p>
          <a:p>
            <a:r>
              <a:rPr lang="ru-RU" dirty="0" smtClean="0"/>
              <a:t>• </a:t>
            </a:r>
            <a:r>
              <a:rPr lang="ru-RU" b="1" dirty="0" smtClean="0"/>
              <a:t>Ответственность как способность возместить причиненный ущерб на основе взаимности и справедливости. </a:t>
            </a:r>
          </a:p>
          <a:p>
            <a:r>
              <a:rPr lang="ru-RU" dirty="0" smtClean="0"/>
              <a:t>• </a:t>
            </a:r>
            <a:r>
              <a:rPr lang="ru-RU" b="1" dirty="0" smtClean="0"/>
              <a:t>Ответственность как способность разумного ее соотношения со сложившейся ситуацией. </a:t>
            </a:r>
          </a:p>
          <a:p>
            <a:r>
              <a:rPr lang="ru-RU" dirty="0" smtClean="0"/>
              <a:t>• </a:t>
            </a:r>
            <a:r>
              <a:rPr lang="ru-RU" b="1" dirty="0" smtClean="0"/>
              <a:t>Ответственность перед другими людьми за их благосостояние.</a:t>
            </a:r>
          </a:p>
        </p:txBody>
      </p:sp>
      <p:pic>
        <p:nvPicPr>
          <p:cNvPr id="870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404664"/>
            <a:ext cx="3686175" cy="421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900igr.net/up/datas/259895/0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620688"/>
            <a:ext cx="7416824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r>
              <a:rPr lang="ru-RU" sz="4400" b="1" dirty="0" smtClean="0">
                <a:solidFill>
                  <a:srgbClr val="002060"/>
                </a:solidFill>
              </a:rPr>
              <a:t>                  </a:t>
            </a:r>
            <a:r>
              <a:rPr lang="ru-RU" sz="4400" b="1" dirty="0" err="1" smtClean="0">
                <a:solidFill>
                  <a:srgbClr val="002060"/>
                </a:solidFill>
              </a:rPr>
              <a:t>Синквейн</a:t>
            </a:r>
            <a:endParaRPr lang="ru-RU" sz="4400" b="1" dirty="0" smtClean="0">
              <a:solidFill>
                <a:srgbClr val="002060"/>
              </a:solidFill>
            </a:endParaRPr>
          </a:p>
          <a:p>
            <a:r>
              <a:rPr lang="ru-RU" sz="4400" dirty="0" smtClean="0"/>
              <a:t>Свобода.</a:t>
            </a:r>
            <a:br>
              <a:rPr lang="ru-RU" sz="4400" dirty="0" smtClean="0"/>
            </a:br>
            <a:r>
              <a:rPr lang="ru-RU" sz="4400" dirty="0" smtClean="0"/>
              <a:t>Лёгкая, прекрасная.</a:t>
            </a:r>
            <a:br>
              <a:rPr lang="ru-RU" sz="4400" dirty="0" smtClean="0"/>
            </a:br>
            <a:r>
              <a:rPr lang="ru-RU" sz="3600" dirty="0" smtClean="0"/>
              <a:t>Окрыляет, помогает, раскрепощает.</a:t>
            </a: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/>
              <a:t>Возможность в своей жизни.</a:t>
            </a:r>
            <a:br>
              <a:rPr lang="ru-RU" sz="4400" dirty="0" smtClean="0"/>
            </a:br>
            <a:r>
              <a:rPr lang="ru-RU" sz="4400" dirty="0" smtClean="0"/>
              <a:t>Выбор.</a:t>
            </a:r>
            <a:endParaRPr lang="ru-RU" sz="44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908720"/>
            <a:ext cx="763284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свобода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абсолютная, неограниченная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проявлять, пользоваться, обеспечивать 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ничем не ограниченная возможность проявления индивидуумом своей воли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независимость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836712"/>
            <a:ext cx="748883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Свобода 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Желанная, влекущая 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Выбирать, думать, действовать 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Результат свободы воли 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Ответственность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476672"/>
            <a:ext cx="770485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Синквейн</a:t>
            </a:r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Ответственность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Индивидуальная, нравственная 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Исполнять, помогать, осуществлять 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Долг помощи людям 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Выбор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79512" y="300630"/>
            <a:ext cx="8640960" cy="6647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ja-JP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Свобода в деятельности человека.</a:t>
            </a:r>
            <a:endParaRPr kumimoji="0" lang="ru-RU" altLang="ja-JP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ja-JP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1. Важнейшая ценность современной цивилизации</a:t>
            </a:r>
            <a:endParaRPr kumimoji="0" lang="ru-RU" altLang="ja-JP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altLang="ja-JP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недвижимость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altLang="ja-JP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природные ресурсы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altLang="ja-JP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свобода личности</a:t>
            </a:r>
            <a:endParaRPr kumimoji="0" lang="ru-RU" altLang="ja-JP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ja-JP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2. Стремление к свободе проявлялось в</a:t>
            </a:r>
            <a:endParaRPr kumimoji="0" lang="ru-RU" altLang="ja-JP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altLang="ja-JP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Древнем мире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altLang="ja-JP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В средние века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altLang="ja-JP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во все периоды развития человечества</a:t>
            </a:r>
            <a:endParaRPr kumimoji="0" lang="ru-RU" altLang="ja-JP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ja-JP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3. Возможна ли абсолютная свобода</a:t>
            </a:r>
            <a:endParaRPr kumimoji="0" lang="ru-RU" altLang="ja-JP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altLang="ja-JP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нет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altLang="ja-JP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да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altLang="ja-JP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при определенных условиях</a:t>
            </a:r>
            <a:endParaRPr kumimoji="0" lang="ru-RU" altLang="ja-JP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ja-JP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4. Права и свободы личности закреплены в</a:t>
            </a:r>
            <a:endParaRPr kumimoji="0" lang="ru-RU" altLang="ja-JP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altLang="ja-JP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Всеобщей декларации прав человека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altLang="ja-JP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Конвенции ООН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altLang="ja-JP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Конституции РФ</a:t>
            </a:r>
            <a:endParaRPr kumimoji="0" lang="ru-RU" altLang="ja-JP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ja-JP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5. Выражение «буриданов осел» означает</a:t>
            </a:r>
            <a:endParaRPr kumimoji="0" lang="ru-RU" altLang="ja-JP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altLang="ja-JP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право выбора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altLang="ja-JP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трудное положение при принятии решения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altLang="ja-JP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выход из сложного положения</a:t>
            </a:r>
            <a:endParaRPr kumimoji="0" lang="ru-RU" altLang="ja-JP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ja-JP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6. Автор высказывания «Свобода есть осознанная необходимость»</a:t>
            </a:r>
            <a:endParaRPr kumimoji="0" lang="ru-RU" altLang="ja-JP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altLang="ja-JP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Буридан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altLang="ja-JP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Гегель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altLang="ja-JP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Энгельс</a:t>
            </a:r>
            <a:endParaRPr kumimoji="0" lang="ru-RU" altLang="ja-JP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ja-JP" sz="12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7</a:t>
            </a:r>
            <a:r>
              <a:rPr kumimoji="0" lang="ru-RU" altLang="ja-JP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. </a:t>
            </a:r>
            <a:r>
              <a:rPr kumimoji="0" lang="ru-RU" altLang="ja-JP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Свобода</a:t>
            </a:r>
            <a:endParaRPr kumimoji="0" lang="ru-RU" altLang="ja-JP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altLang="ja-JP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Невмешательство государства в жизнь граждан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altLang="ja-JP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Состояние человека, когда он волен делать все, что ему хочется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altLang="ja-JP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Состояние человека, способного действовать на основе выбора</a:t>
            </a:r>
            <a:endParaRPr kumimoji="0" lang="ru-RU" altLang="ja-JP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ja-JP" sz="12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8</a:t>
            </a:r>
            <a:r>
              <a:rPr kumimoji="0" lang="ru-RU" altLang="ja-JP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. </a:t>
            </a:r>
            <a:r>
              <a:rPr kumimoji="0" lang="ru-RU" altLang="ja-JP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Сопоставить мнение и их авторов</a:t>
            </a:r>
            <a:endParaRPr kumimoji="0" lang="ru-RU" altLang="ja-JP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altLang="ja-JP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Абсолютное предопределение                                                       а) Мартин Лютер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altLang="ja-JP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Свобода заключается в познании законов природы …               б) Тит Флавий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altLang="ja-JP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Главное не во внешних обстоятельствах, а в том, как                 в) Энгельс</a:t>
            </a:r>
            <a:endParaRPr kumimoji="0" lang="ru-RU" altLang="ja-JP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ja-JP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      они преломляются в сознании</a:t>
            </a:r>
            <a:endParaRPr kumimoji="0" lang="ru-RU" altLang="ja-JP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ja-JP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Проверим тест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4000" b="1" dirty="0" smtClean="0"/>
              <a:t>1.3    2.3    3.1    4.1    5.2    6.2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4000" b="1" dirty="0" smtClean="0"/>
              <a:t>   </a:t>
            </a:r>
            <a:r>
              <a:rPr lang="ru-RU" sz="4000" b="1" dirty="0" smtClean="0"/>
              <a:t>7</a:t>
            </a:r>
            <a:r>
              <a:rPr lang="ru-RU" sz="4000" b="1" dirty="0" smtClean="0"/>
              <a:t>.3         </a:t>
            </a:r>
            <a:r>
              <a:rPr lang="ru-RU" sz="4000" b="1" dirty="0" smtClean="0"/>
              <a:t>8</a:t>
            </a:r>
            <a:r>
              <a:rPr lang="ru-RU" sz="4000" b="1" dirty="0" smtClean="0"/>
              <a:t>. </a:t>
            </a:r>
            <a:r>
              <a:rPr lang="ru-RU" sz="4000" b="1" dirty="0" smtClean="0"/>
              <a:t>1-а 2-в 3-б</a:t>
            </a:r>
          </a:p>
        </p:txBody>
      </p:sp>
      <p:pic>
        <p:nvPicPr>
          <p:cNvPr id="16388" name="Picture 4" descr="people17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125" y="4567238"/>
            <a:ext cx="1984375" cy="187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683568" y="808880"/>
            <a:ext cx="7992888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6. Выводы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1)Свобода-это великая ценность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2) Абсолютной свободы нет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3)Свобода предполагает выбор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4)Свобода дает возможность для творческой самореализации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5) и т. д.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683568" y="-133540"/>
            <a:ext cx="8064896" cy="467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Выводы по уроку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Что такое свобода?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Свобода – способность человека действовать в соответствии со своими интересами и целями, опираясь на познание объективной необходимости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899592" y="-17622"/>
            <a:ext cx="8244408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395536" y="682502"/>
            <a:ext cx="828092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Каковы условия существования свободы?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Первое условие – свобода неотделима от ответственности, второе - свобода не может быть абсолютной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539552" y="693839"/>
            <a:ext cx="7776864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Почему свобода не может быть абсолютной?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Свобода ограничена свободами и правами другого человека, а также общественными условиями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611560" y="628206"/>
            <a:ext cx="8064896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Какое общество считается в современном мире свободным? 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Свободное общество предполагает минимальное вмешательство государства в жизнь человека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1"/>
          <p:cNvSpPr>
            <a:spLocks noChangeArrowheads="1"/>
          </p:cNvSpPr>
          <p:nvPr/>
        </p:nvSpPr>
        <p:spPr bwMode="auto">
          <a:xfrm>
            <a:off x="323528" y="145876"/>
            <a:ext cx="8496944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Итог урока и вывод  к уроку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Свобода человека во всех ее проявлениях — основа современных демократических режимов, основная ценность либерализма. Она находит выражение в законодательном закреплении фундаментальных прав и свобод гражданина в конституциях государств, в международных пактах и декларациях. В современном обществе все явственнее обнаруживается тенденция к расширению свободы человека. 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ru-RU" b="1" smtClean="0">
                <a:effectLst/>
              </a:rPr>
              <a:t>Домашнее задание:</a:t>
            </a:r>
            <a:r>
              <a:rPr lang="ru-RU" smtClean="0">
                <a:effectLst/>
              </a:rPr>
              <a:t> 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сочинение – эссе «Жить в обществе и быть свободным от общества нельзя».</a:t>
            </a:r>
          </a:p>
          <a:p>
            <a:pPr>
              <a:defRPr/>
            </a:pPr>
            <a:r>
              <a:rPr lang="ru-RU" dirty="0" smtClean="0"/>
              <a:t>Параграф 7 стр.72-80</a:t>
            </a:r>
          </a:p>
          <a:p>
            <a:pPr>
              <a:buFont typeface="Wingdings" pitchFamily="2" charset="2"/>
              <a:buNone/>
              <a:defRPr/>
            </a:pPr>
            <a:r>
              <a:rPr lang="ru-RU" dirty="0" smtClean="0"/>
              <a:t> </a:t>
            </a:r>
          </a:p>
          <a:p>
            <a:pPr>
              <a:defRPr/>
            </a:pPr>
            <a:endParaRPr lang="ru-RU" dirty="0" smtClean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577</TotalTime>
  <Words>966</Words>
  <Application>Microsoft Office PowerPoint</Application>
  <PresentationFormat>Экран (4:3)</PresentationFormat>
  <Paragraphs>149</Paragraphs>
  <Slides>61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61</vt:i4>
      </vt:variant>
    </vt:vector>
  </HeadingPairs>
  <TitlesOfParts>
    <vt:vector size="62" baseType="lpstr">
      <vt:lpstr>Тема Office</vt:lpstr>
      <vt:lpstr>Урок по обществознанию  в 11 классе  «Свобода и необходимость в деятельности человека»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Н.Бердяев считал, что </vt:lpstr>
      <vt:lpstr>Слайд 19</vt:lpstr>
      <vt:lpstr>Вопросы и задания к тексту 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Проверим тест</vt:lpstr>
      <vt:lpstr>Слайд 55</vt:lpstr>
      <vt:lpstr>Слайд 56</vt:lpstr>
      <vt:lpstr>Слайд 57</vt:lpstr>
      <vt:lpstr>Слайд 58</vt:lpstr>
      <vt:lpstr>Слайд 59</vt:lpstr>
      <vt:lpstr>Слайд 60</vt:lpstr>
      <vt:lpstr>Домашнее задание: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Адин</dc:creator>
  <cp:lastModifiedBy>Адин</cp:lastModifiedBy>
  <cp:revision>59</cp:revision>
  <dcterms:created xsi:type="dcterms:W3CDTF">2018-03-27T07:08:33Z</dcterms:created>
  <dcterms:modified xsi:type="dcterms:W3CDTF">2018-03-29T17:52:41Z</dcterms:modified>
</cp:coreProperties>
</file>